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1ACBFC-C678-44C3-AC2D-3F50170A0DC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DDEDC0FE-C346-493B-AD8D-06DABE97F00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8996EB2-1644-4C49-BA0D-12631821EB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7850AB7-3752-41D2-AC1C-983B304DB5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687A3BE-7A15-4FFF-AA41-9B5F4216CE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92560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10F5158-8766-47BD-A2B2-15B03CA2A8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C9C68E6-BFEF-41C1-8478-E4FA58053B2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8B6286C-1C63-475F-A605-F023CB5831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ECF109C-C762-4692-94C6-C7DD4E0F2A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79B628F-7540-4B5D-8AE1-27AA0F4F44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5335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E8B528FB-6F40-4BB9-8A0B-710FAB36647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54CBD7C-97C2-4AE7-AB1F-2DBD216AE11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6662D8C-8FD6-4DE3-B641-D2956E9A90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B47477F-9013-4786-A25A-43DB3262F1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376372E-BD54-4CFE-9377-D0621114D0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24438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0076BC2-59E1-4AFD-B633-19C37FCE1A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C7DF5B2-3CB3-4499-B795-69911B7FDF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8B32251-D665-4C8B-9EDF-8E4326C428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506CE59-15F7-48F1-96DE-A653AD189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5514221-0881-40FE-A43F-2CD7926E77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29803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69E07CD-093C-4ED9-9351-6E0CD2307D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BA03664-87C6-4CF2-9D0A-B403CCF739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C443217-4DDE-4999-A311-5857EDA0E3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67404EC-A59D-46A9-831B-DE4D6A05EA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21F9FAD-C7F2-4950-A454-C189F6D6A4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238700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6E87707-1029-42E3-A43F-03C6D70BE2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457CD77-8C9C-4B2A-BAE2-14BB12ACC84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63551D7-9A82-4AB0-9034-F778D775FF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FB8295D-7D25-47F1-A04D-FD6B94D80C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6CEFF3A-5F7E-42E4-92A8-A4FBF7AF30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23DDC2C-CDF0-4B73-BCB1-B1E6E0B9F8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85087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E4EA694-D4EB-47CB-AC2D-010ECA2EEC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40454DF-3A43-4B55-A561-8003CC4F91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7767B20-D88D-4CAE-A6FE-7C53AA5B539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9E9293D6-CB78-4F5A-A267-BE1FF2197CD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1F82E3A-1A7A-4BC3-A75F-405F318217F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6BE5322E-E2B2-4BDA-BC57-D9A2197819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F9F6E44C-AA87-4F78-9C4F-2AB299E8F2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89C180E-6E64-42ED-9503-6B1507456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55479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DB55EC-AA0A-4DD2-99FE-B864C2C21C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DD8EF9DF-1E43-4899-BB43-DC5CA4CD43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604DD4A0-1048-4C60-BD29-A452366D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F42A303-0DB4-43FE-87CF-185424276E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40396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EF0C911F-6961-44F7-A543-9E06A3BE47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F32D613-DAAE-40A5-8DBC-379ADD5E92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1CF1C6A-6F70-4811-AA49-83DF311185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54895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1B449E1-3C57-439B-ADDC-8B14B6310E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AFB0C8A-E23B-4DDC-B928-70763F6B72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24876DB-762F-4AE0-8DAA-877DC438214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CE1244D-7A92-4952-B5AB-6A4EFB19F7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0C62018-0E39-4F3C-B35F-5913C03318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BCC3E35-291F-4328-8332-1D68667AB4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84605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61276BC-4AB0-47CA-A9BC-65C2A7BF89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5547D1FF-A79D-40A3-943B-8F10220A4B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E9E1030-7D62-4EEA-9E70-A68C1906A0B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4051C11-C4D4-48D9-B553-EE31613569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DECCBB9-4D55-4CD9-AB4E-114567916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34175F4-E0F6-4CF2-888B-CEDA5DE7C4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097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B37DD7CE-F873-4375-9FB1-A36145B9A1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4F33D5D-7D7A-4E2C-81DD-B081B920748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769A7E7-8BB0-45A6-975E-3BE84C7D9F9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0C1803-A479-4B13-9311-941B53243E6B}" type="datetimeFigureOut">
              <a:rPr kumimoji="1" lang="ja-JP" altLang="en-US" smtClean="0"/>
              <a:t>2021/10/22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B1C43F0-B0D8-463C-932A-59991119924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DCCD21F-E6D9-48A3-8E0A-939E0D11209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1E6AD7-D54B-41EE-BB2C-7C6D437D679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99687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9A4D546-CBD9-4D54-B99D-B3A5576281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204609DB-DFC1-4493-A743-FBF6B119D31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B634BE05-8604-4593-B094-2E3C396B63C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2661887"/>
              </p:ext>
            </p:extLst>
          </p:nvPr>
        </p:nvGraphicFramePr>
        <p:xfrm>
          <a:off x="1455938" y="1122363"/>
          <a:ext cx="9365943" cy="4550473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96698">
                  <a:extLst>
                    <a:ext uri="{9D8B030D-6E8A-4147-A177-3AD203B41FA5}">
                      <a16:colId xmlns:a16="http://schemas.microsoft.com/office/drawing/2014/main" val="4057000871"/>
                    </a:ext>
                  </a:extLst>
                </a:gridCol>
                <a:gridCol w="1829872">
                  <a:extLst>
                    <a:ext uri="{9D8B030D-6E8A-4147-A177-3AD203B41FA5}">
                      <a16:colId xmlns:a16="http://schemas.microsoft.com/office/drawing/2014/main" val="2946844933"/>
                    </a:ext>
                  </a:extLst>
                </a:gridCol>
                <a:gridCol w="3049788">
                  <a:extLst>
                    <a:ext uri="{9D8B030D-6E8A-4147-A177-3AD203B41FA5}">
                      <a16:colId xmlns:a16="http://schemas.microsoft.com/office/drawing/2014/main" val="3543046736"/>
                    </a:ext>
                  </a:extLst>
                </a:gridCol>
                <a:gridCol w="3889585">
                  <a:extLst>
                    <a:ext uri="{9D8B030D-6E8A-4147-A177-3AD203B41FA5}">
                      <a16:colId xmlns:a16="http://schemas.microsoft.com/office/drawing/2014/main" val="1200869347"/>
                    </a:ext>
                  </a:extLst>
                </a:gridCol>
              </a:tblGrid>
              <a:tr h="264562"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Applications for direct investment by country / region in Thailand (Jan.-Sep. 2021)</a:t>
                      </a:r>
                      <a:endParaRPr lang="en-US" sz="1100" b="1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574890"/>
                  </a:ext>
                </a:extLst>
              </a:tr>
              <a:tr h="2645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effectLst/>
                        </a:rPr>
                        <a:t>Rank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effectLst/>
                        </a:rPr>
                        <a:t>Country / Region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effectLst/>
                        </a:rPr>
                        <a:t>Number of applications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effectLst/>
                        </a:rPr>
                        <a:t>Amount (billion baht)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ctr"/>
                </a:tc>
                <a:extLst>
                  <a:ext uri="{0D108BD9-81ED-4DB2-BD59-A6C34878D82A}">
                    <a16:rowId xmlns:a16="http://schemas.microsoft.com/office/drawing/2014/main" val="2037866845"/>
                  </a:ext>
                </a:extLst>
              </a:tr>
              <a:tr h="317475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u="none" strike="noStrike">
                          <a:effectLst/>
                        </a:rPr>
                        <a:t>1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u="none" strike="noStrike">
                          <a:effectLst/>
                        </a:rPr>
                        <a:t>Japan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altLang="ja-JP" sz="1100" u="none" strike="noStrike">
                          <a:effectLst/>
                        </a:rPr>
                        <a:t>125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1100" u="none" strike="noStrike">
                          <a:effectLst/>
                        </a:rPr>
                        <a:t>                                               </a:t>
                      </a:r>
                      <a:r>
                        <a:rPr lang="en-US" altLang="ja-JP" sz="1100" u="none" strike="noStrike">
                          <a:effectLst/>
                        </a:rPr>
                        <a:t>67.80 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1668069332"/>
                  </a:ext>
                </a:extLst>
              </a:tr>
              <a:tr h="317475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u="none" strike="noStrike">
                          <a:effectLst/>
                        </a:rPr>
                        <a:t>2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u="none" strike="noStrike">
                          <a:effectLst/>
                        </a:rPr>
                        <a:t>USA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altLang="ja-JP" sz="1100" u="none" strike="noStrike">
                          <a:effectLst/>
                        </a:rPr>
                        <a:t>31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1100" u="none" strike="noStrike">
                          <a:effectLst/>
                        </a:rPr>
                        <a:t>                                               </a:t>
                      </a:r>
                      <a:r>
                        <a:rPr lang="en-US" altLang="ja-JP" sz="1100" u="none" strike="noStrike">
                          <a:effectLst/>
                        </a:rPr>
                        <a:t>26.90 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3406277646"/>
                  </a:ext>
                </a:extLst>
              </a:tr>
              <a:tr h="317475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u="none" strike="noStrike">
                          <a:effectLst/>
                        </a:rPr>
                        <a:t>3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u="none" strike="noStrike">
                          <a:effectLst/>
                        </a:rPr>
                        <a:t>Singapore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altLang="ja-JP" sz="1100" u="none" strike="noStrike">
                          <a:effectLst/>
                        </a:rPr>
                        <a:t>75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1100" u="none" strike="noStrike">
                          <a:effectLst/>
                        </a:rPr>
                        <a:t>                                               </a:t>
                      </a:r>
                      <a:r>
                        <a:rPr lang="en-US" altLang="ja-JP" sz="1100" u="none" strike="noStrike">
                          <a:effectLst/>
                        </a:rPr>
                        <a:t>26.80 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2891858672"/>
                  </a:ext>
                </a:extLst>
              </a:tr>
              <a:tr h="317475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u="none" strike="noStrike">
                          <a:effectLst/>
                        </a:rPr>
                        <a:t>4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u="none" strike="noStrike">
                          <a:effectLst/>
                        </a:rPr>
                        <a:t>China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altLang="ja-JP" sz="1100" u="none" strike="noStrike">
                          <a:effectLst/>
                        </a:rPr>
                        <a:t>89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1100" u="none" strike="noStrike">
                          <a:effectLst/>
                        </a:rPr>
                        <a:t>                                               </a:t>
                      </a:r>
                      <a:r>
                        <a:rPr lang="en-US" altLang="ja-JP" sz="1100" u="none" strike="noStrike">
                          <a:effectLst/>
                        </a:rPr>
                        <a:t>23.70 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981470899"/>
                  </a:ext>
                </a:extLst>
              </a:tr>
              <a:tr h="317475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u="none" strike="noStrike">
                          <a:effectLst/>
                        </a:rPr>
                        <a:t>5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u="none" strike="noStrike">
                          <a:effectLst/>
                        </a:rPr>
                        <a:t>Taiwan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altLang="ja-JP" sz="1100" u="none" strike="noStrike">
                          <a:effectLst/>
                        </a:rPr>
                        <a:t>28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1100" u="none" strike="noStrike">
                          <a:effectLst/>
                        </a:rPr>
                        <a:t>                                               </a:t>
                      </a:r>
                      <a:r>
                        <a:rPr lang="en-US" altLang="ja-JP" sz="1100" u="none" strike="noStrike">
                          <a:effectLst/>
                        </a:rPr>
                        <a:t>15.80 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555571472"/>
                  </a:ext>
                </a:extLst>
              </a:tr>
              <a:tr h="317475">
                <a:tc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1722175851"/>
                  </a:ext>
                </a:extLst>
              </a:tr>
              <a:tr h="264562"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Applications for direct investment by country / region in Thailand (Jan.-Sep. 2020)</a:t>
                      </a:r>
                      <a:endParaRPr lang="en-US" sz="1100" b="1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27709"/>
                  </a:ext>
                </a:extLst>
              </a:tr>
              <a:tr h="2645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effectLst/>
                        </a:rPr>
                        <a:t>Rank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effectLst/>
                        </a:rPr>
                        <a:t>Country / Region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effectLst/>
                        </a:rPr>
                        <a:t>Number of applications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effectLst/>
                        </a:rPr>
                        <a:t>Amount (billion baht)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ctr"/>
                </a:tc>
                <a:extLst>
                  <a:ext uri="{0D108BD9-81ED-4DB2-BD59-A6C34878D82A}">
                    <a16:rowId xmlns:a16="http://schemas.microsoft.com/office/drawing/2014/main" val="448781049"/>
                  </a:ext>
                </a:extLst>
              </a:tr>
              <a:tr h="317475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u="none" strike="noStrike">
                          <a:effectLst/>
                        </a:rPr>
                        <a:t>1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u="none" strike="noStrike">
                          <a:effectLst/>
                        </a:rPr>
                        <a:t>Japan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altLang="ja-JP" sz="1100" u="none" strike="noStrike">
                          <a:effectLst/>
                        </a:rPr>
                        <a:t>136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1100" u="none" strike="noStrike">
                          <a:effectLst/>
                        </a:rPr>
                        <a:t>                                               </a:t>
                      </a:r>
                      <a:r>
                        <a:rPr lang="en-US" altLang="ja-JP" sz="1100" u="none" strike="noStrike">
                          <a:effectLst/>
                        </a:rPr>
                        <a:t>37.00 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3394441256"/>
                  </a:ext>
                </a:extLst>
              </a:tr>
              <a:tr h="317475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u="none" strike="noStrike">
                          <a:effectLst/>
                        </a:rPr>
                        <a:t>2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u="none" strike="noStrike">
                          <a:effectLst/>
                        </a:rPr>
                        <a:t>China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altLang="ja-JP" sz="1100" u="none" strike="noStrike">
                          <a:effectLst/>
                        </a:rPr>
                        <a:t>119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1100" u="none" strike="noStrike">
                          <a:effectLst/>
                        </a:rPr>
                        <a:t>                                               </a:t>
                      </a:r>
                      <a:r>
                        <a:rPr lang="en-US" altLang="ja-JP" sz="1100" u="none" strike="noStrike">
                          <a:effectLst/>
                        </a:rPr>
                        <a:t>20.30 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4238356519"/>
                  </a:ext>
                </a:extLst>
              </a:tr>
              <a:tr h="317475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u="none" strike="noStrike">
                          <a:effectLst/>
                        </a:rPr>
                        <a:t>3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u="none" strike="noStrike">
                          <a:effectLst/>
                        </a:rPr>
                        <a:t>Netherlands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altLang="ja-JP" sz="1100" u="none" strike="noStrike">
                          <a:effectLst/>
                        </a:rPr>
                        <a:t>58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1100" u="none" strike="noStrike">
                          <a:effectLst/>
                        </a:rPr>
                        <a:t>                                               </a:t>
                      </a:r>
                      <a:r>
                        <a:rPr lang="en-US" altLang="ja-JP" sz="1100" u="none" strike="noStrike">
                          <a:effectLst/>
                        </a:rPr>
                        <a:t>17.40 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3289940464"/>
                  </a:ext>
                </a:extLst>
              </a:tr>
              <a:tr h="317475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u="none" strike="noStrike">
                          <a:effectLst/>
                        </a:rPr>
                        <a:t>4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u="none" strike="noStrike">
                          <a:effectLst/>
                        </a:rPr>
                        <a:t>Singapore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altLang="ja-JP" sz="1100" u="none" strike="noStrike">
                          <a:effectLst/>
                        </a:rPr>
                        <a:t>73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1100" u="none" strike="noStrike">
                          <a:effectLst/>
                        </a:rPr>
                        <a:t>                                               </a:t>
                      </a:r>
                      <a:r>
                        <a:rPr lang="en-US" altLang="ja-JP" sz="1100" u="none" strike="noStrike">
                          <a:effectLst/>
                        </a:rPr>
                        <a:t>12.00 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1454089811"/>
                  </a:ext>
                </a:extLst>
              </a:tr>
              <a:tr h="317475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u="none" strike="noStrike">
                          <a:effectLst/>
                        </a:rPr>
                        <a:t>5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u="none" strike="noStrike">
                          <a:effectLst/>
                        </a:rPr>
                        <a:t>Taiwan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altLang="ja-JP" sz="1100" u="none" strike="noStrike">
                          <a:effectLst/>
                        </a:rPr>
                        <a:t>32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1100" u="none" strike="noStrike">
                          <a:effectLst/>
                        </a:rPr>
                        <a:t>                                                 </a:t>
                      </a:r>
                      <a:r>
                        <a:rPr lang="en-US" altLang="ja-JP" sz="1100" u="none" strike="noStrike">
                          <a:effectLst/>
                        </a:rPr>
                        <a:t>9.00 </a:t>
                      </a:r>
                      <a:endParaRPr lang="en-US" altLang="ja-JP" sz="11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32545891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75644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B1AF613ED18D7C4C80ABB1DED55641CC" ma:contentTypeVersion="10" ma:contentTypeDescription="新しいドキュメントを作成します。" ma:contentTypeScope="" ma:versionID="ee61c2872fd66425e68178fce7dcb5cd">
  <xsd:schema xmlns:xsd="http://www.w3.org/2001/XMLSchema" xmlns:xs="http://www.w3.org/2001/XMLSchema" xmlns:p="http://schemas.microsoft.com/office/2006/metadata/properties" xmlns:ns3="ca0e5ac9-0618-4ef6-bddd-29f0fa2b5368" targetNamespace="http://schemas.microsoft.com/office/2006/metadata/properties" ma:root="true" ma:fieldsID="d1373758977730098df97f339d13efde" ns3:_="">
    <xsd:import namespace="ca0e5ac9-0618-4ef6-bddd-29f0fa2b5368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OCR" minOccurs="0"/>
                <xsd:element ref="ns3:MediaServiceLocation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a0e5ac9-0618-4ef6-bddd-29f0fa2b536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3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5" nillable="true" ma:displayName="Location" ma:internalName="MediaServiceLocation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8B0B585B-685A-47FA-9C2B-1ACF8013F32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a0e5ac9-0618-4ef6-bddd-29f0fa2b5368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AAF2DDC4-E035-4942-9C63-BF14367B9317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8B0A93E7-A8D2-4B41-8E19-C13D0A083AAD}">
  <ds:schemaRefs>
    <ds:schemaRef ds:uri="http://purl.org/dc/dcmitype/"/>
    <ds:schemaRef ds:uri="http://purl.org/dc/terms/"/>
    <ds:schemaRef ds:uri="http://schemas.microsoft.com/office/infopath/2007/PartnerControls"/>
    <ds:schemaRef ds:uri="http://purl.org/dc/elements/1.1/"/>
    <ds:schemaRef ds:uri="http://schemas.microsoft.com/office/2006/documentManagement/types"/>
    <ds:schemaRef ds:uri="http://www.w3.org/XML/1998/namespace"/>
    <ds:schemaRef ds:uri="http://schemas.openxmlformats.org/package/2006/metadata/core-properties"/>
    <ds:schemaRef ds:uri="ca0e5ac9-0618-4ef6-bddd-29f0fa2b5368"/>
    <ds:schemaRef ds:uri="http://schemas.microsoft.com/office/2006/metadata/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108</Words>
  <Application>Microsoft Office PowerPoint</Application>
  <PresentationFormat>ワイド画面</PresentationFormat>
  <Paragraphs>50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高梨雅人</dc:creator>
  <cp:lastModifiedBy>高梨雅人</cp:lastModifiedBy>
  <cp:revision>1</cp:revision>
  <dcterms:created xsi:type="dcterms:W3CDTF">2021-10-22T00:49:45Z</dcterms:created>
  <dcterms:modified xsi:type="dcterms:W3CDTF">2021-10-22T00:50:09Z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0x010100B1AF613ED18D7C4C80ABB1DED55641CC</vt:lpwstr>
  </property>
</Properties>
</file>

<file path=docProps/thumbnail.jpeg>
</file>